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0" r:id="rId4"/>
    <p:sldId id="258" r:id="rId5"/>
    <p:sldId id="259" r:id="rId6"/>
    <p:sldId id="260" r:id="rId7"/>
    <p:sldId id="264" r:id="rId8"/>
    <p:sldId id="262" r:id="rId9"/>
    <p:sldId id="281" r:id="rId10"/>
    <p:sldId id="265" r:id="rId11"/>
    <p:sldId id="266" r:id="rId12"/>
    <p:sldId id="267" r:id="rId13"/>
    <p:sldId id="282" r:id="rId14"/>
    <p:sldId id="268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3" r:id="rId24"/>
    <p:sldId id="294" r:id="rId25"/>
    <p:sldId id="292" r:id="rId26"/>
    <p:sldId id="295" r:id="rId27"/>
    <p:sldId id="296" r:id="rId28"/>
    <p:sldId id="297" r:id="rId29"/>
    <p:sldId id="298" r:id="rId30"/>
    <p:sldId id="276" r:id="rId31"/>
    <p:sldId id="288" r:id="rId32"/>
    <p:sldId id="299" r:id="rId33"/>
    <p:sldId id="278" r:id="rId3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 College of New Jersey" initials="TCoN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2308" autoAdjust="0"/>
  </p:normalViewPr>
  <p:slideViewPr>
    <p:cSldViewPr>
      <p:cViewPr>
        <p:scale>
          <a:sx n="70" d="100"/>
          <a:sy n="70" d="100"/>
        </p:scale>
        <p:origin x="-2814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C6C8808-C11B-470B-9A79-126FE7778F55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36BD0E2-720C-4F27-862E-FD89DF2E7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5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B5B4F0ED-FA0D-4928-848E-1FE37954EC0F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12303FE-0EE2-4EC4-8870-2DA07DFE3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03FE-0EE2-4EC4-8870-2DA07DFE3A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2628" y="6332003"/>
            <a:ext cx="5621019" cy="373179"/>
          </a:xfrm>
          <a:prstGeom prst="rect">
            <a:avLst/>
          </a:prstGeom>
        </p:spPr>
        <p:txBody>
          <a:bodyPr lIns="93345" tIns="93345" rIns="93345" bIns="93345" anchor="ctr" anchorCtr="0">
            <a:sp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soil profile finding</a:t>
            </a:r>
            <a:r>
              <a:rPr lang="en-US" baseline="0" dirty="0" smtClean="0"/>
              <a:t>s of </a:t>
            </a:r>
            <a:r>
              <a:rPr lang="en-US" baseline="0" dirty="0" err="1" smtClean="0"/>
              <a:t>silty</a:t>
            </a:r>
            <a:r>
              <a:rPr lang="en-US" baseline="0" dirty="0" smtClean="0"/>
              <a:t> sand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03FE-0EE2-4EC4-8870-2DA07DFE3A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GWT</a:t>
            </a:r>
            <a:r>
              <a:rPr lang="en-US" baseline="0" dirty="0" smtClean="0"/>
              <a:t> monitoring revealed no presence of water…GWT greater than 7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03FE-0EE2-4EC4-8870-2DA07DFE3A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 significant design challenges involving soil/soil properties…infiltration problems with </a:t>
            </a:r>
            <a:r>
              <a:rPr lang="en-US" baseline="0" dirty="0" err="1" smtClean="0"/>
              <a:t>silty</a:t>
            </a:r>
            <a:r>
              <a:rPr lang="en-US" baseline="0" dirty="0" smtClean="0"/>
              <a:t> sand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03FE-0EE2-4EC4-8870-2DA07DFE3A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Inputs</a:t>
            </a:r>
            <a:r>
              <a:rPr lang="en-US" baseline="0" dirty="0" smtClean="0"/>
              <a:t> included CN, area, and lag times for each </a:t>
            </a:r>
            <a:r>
              <a:rPr lang="en-US" baseline="0" dirty="0" err="1" smtClean="0"/>
              <a:t>subbasin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03FE-0EE2-4EC4-8870-2DA07DFE3A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1D8A40-283C-4839-BDA4-088AD148217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77B3BA-576E-4D32-8B71-1E1CDECDF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78010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Stormwater</a:t>
            </a:r>
            <a:r>
              <a:rPr lang="en-US" dirty="0" smtClean="0">
                <a:solidFill>
                  <a:schemeClr val="bg1"/>
                </a:solidFill>
              </a:rPr>
              <a:t> Management:     TCNJ Townhouses South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743200"/>
            <a:ext cx="28956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Kelly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Hommen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Elizabeth Lafferty</a:t>
            </a: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Michael Murphy</a:t>
            </a: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Charles Stewart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648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Advisors: Dr. Michael Horst and Dr.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Vedrana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Krstic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75189"/>
            <a:ext cx="1524000" cy="1482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800" y="6457539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0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8861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Moisture Content (ASTM D-2216)</a:t>
            </a:r>
          </a:p>
          <a:p>
            <a:r>
              <a:rPr lang="en-US" sz="2800" dirty="0"/>
              <a:t>Sieve Analysis (ASTM D-422)</a:t>
            </a:r>
          </a:p>
          <a:p>
            <a:pPr lvl="1"/>
            <a:r>
              <a:rPr lang="en-US" sz="2400" dirty="0"/>
              <a:t>Grain Size Distribution </a:t>
            </a:r>
            <a:r>
              <a:rPr lang="en-US" sz="2400" dirty="0" smtClean="0"/>
              <a:t>Curves</a:t>
            </a:r>
          </a:p>
          <a:p>
            <a:r>
              <a:rPr lang="en-US" sz="2600" dirty="0" err="1" smtClean="0"/>
              <a:t>Atterberg</a:t>
            </a:r>
            <a:r>
              <a:rPr lang="en-US" sz="2600" dirty="0" smtClean="0"/>
              <a:t> Limits (ASTM D-4318)</a:t>
            </a:r>
          </a:p>
          <a:p>
            <a:pPr lvl="1"/>
            <a:r>
              <a:rPr lang="en-US" sz="2400" dirty="0" smtClean="0"/>
              <a:t>Liquid Limit</a:t>
            </a:r>
          </a:p>
          <a:p>
            <a:pPr lvl="1"/>
            <a:r>
              <a:rPr lang="en-US" sz="2400" dirty="0" smtClean="0"/>
              <a:t>Plastic Limit</a:t>
            </a:r>
            <a:endParaRPr lang="en-US" sz="2400" dirty="0"/>
          </a:p>
          <a:p>
            <a:r>
              <a:rPr lang="en-US" sz="2800" dirty="0" smtClean="0"/>
              <a:t>Percolation </a:t>
            </a:r>
            <a:r>
              <a:rPr lang="en-US" sz="2800" dirty="0"/>
              <a:t>Testing (NJBMP Manual)</a:t>
            </a:r>
          </a:p>
          <a:p>
            <a:pPr lvl="1"/>
            <a:r>
              <a:rPr lang="en-US" sz="2400" dirty="0" smtClean="0"/>
              <a:t>Permeability</a:t>
            </a:r>
            <a:endParaRPr lang="en-US" sz="2400" dirty="0"/>
          </a:p>
          <a:p>
            <a:r>
              <a:rPr lang="en-US" sz="2800" dirty="0" err="1" smtClean="0"/>
              <a:t>Burmister</a:t>
            </a:r>
            <a:r>
              <a:rPr lang="en-US" sz="2800" dirty="0" smtClean="0"/>
              <a:t> </a:t>
            </a:r>
            <a:r>
              <a:rPr lang="en-US" sz="2800" dirty="0"/>
              <a:t>Soil Identification </a:t>
            </a:r>
            <a:r>
              <a:rPr lang="en-US" sz="2800" dirty="0" smtClean="0"/>
              <a:t>Method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800" y="64008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Profile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2" y="1538785"/>
            <a:ext cx="8712300" cy="507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24414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l="2857" r="8571" b="3212"/>
          <a:stretch>
            <a:fillRect/>
          </a:stretch>
        </p:blipFill>
        <p:spPr>
          <a:xfrm>
            <a:off x="3581400" y="2667000"/>
            <a:ext cx="5346032" cy="32766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3864591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Percolation Test conducted in two locations</a:t>
            </a:r>
          </a:p>
          <a:p>
            <a:pPr lvl="1"/>
            <a:r>
              <a:rPr lang="en-US" dirty="0" smtClean="0"/>
              <a:t>Represents the top 5 feet of soil profile</a:t>
            </a:r>
          </a:p>
          <a:p>
            <a:r>
              <a:rPr lang="en-US" dirty="0" smtClean="0"/>
              <a:t>Permeability ≈ 0.001323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ft</a:t>
            </a:r>
            <a:r>
              <a:rPr lang="en-US" dirty="0" smtClean="0"/>
              <a:t>/min</a:t>
            </a:r>
          </a:p>
          <a:p>
            <a:r>
              <a:rPr lang="en-US" dirty="0" smtClean="0"/>
              <a:t>Consistent with Das values for Fine Sand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with Silt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82992" y="64008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7968" y="5181600"/>
            <a:ext cx="5117432" cy="38100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Well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02" y="1524000"/>
            <a:ext cx="5447997" cy="50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6766" r="6540" b="16816"/>
          <a:stretch/>
        </p:blipFill>
        <p:spPr>
          <a:xfrm>
            <a:off x="228600" y="1524001"/>
            <a:ext cx="374377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851888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085" y="5385583"/>
            <a:ext cx="335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Ground water monitoring indicated level was below 7’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Soil profile created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Properties confirmed through soil testing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Hydraulic conductivity consistent with fine Sand, trace Silt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i</a:t>
            </a:r>
            <a:r>
              <a:rPr lang="en-US" dirty="0"/>
              <a:t>-MAP NJ (DEP) – Confirmed area of interest not a wetland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Low groundwater table provides for the potential use of detention and retention basins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Analysis Conclusion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Hydrologic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Performed By:</a:t>
            </a:r>
          </a:p>
          <a:p>
            <a:r>
              <a:rPr lang="en-US" dirty="0" smtClean="0"/>
              <a:t>Michael Murphy &amp; Charles Stewart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667000"/>
            <a:ext cx="4495800" cy="4572000"/>
          </a:xfrm>
        </p:spPr>
        <p:txBody>
          <a:bodyPr/>
          <a:lstStyle/>
          <a:p>
            <a:r>
              <a:rPr lang="en-US" dirty="0" smtClean="0"/>
              <a:t>Watershed Area: 83,736 sq. ft. = 1.92 acres</a:t>
            </a:r>
          </a:p>
          <a:p>
            <a:pPr lvl="1"/>
            <a:r>
              <a:rPr lang="en-US" dirty="0" smtClean="0"/>
              <a:t>Impervious Area: 42,723 sq. ft. = 0.98 acres</a:t>
            </a:r>
          </a:p>
          <a:p>
            <a:pPr lvl="1"/>
            <a:r>
              <a:rPr lang="en-US" dirty="0" smtClean="0"/>
              <a:t>Pervious Area: 41,013 sq. ft.       = 0.94 acres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Watershed Delineation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419600" cy="476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763000" y="63685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408333" cy="3450696"/>
          </a:xfrm>
        </p:spPr>
        <p:txBody>
          <a:bodyPr/>
          <a:lstStyle/>
          <a:p>
            <a:r>
              <a:rPr lang="en-US" dirty="0" smtClean="0"/>
              <a:t>Longest hydraulic length</a:t>
            </a:r>
          </a:p>
          <a:p>
            <a:pPr lvl="1"/>
            <a:r>
              <a:rPr lang="en-US" dirty="0" smtClean="0"/>
              <a:t>Impervious: 645 ft</a:t>
            </a:r>
          </a:p>
          <a:p>
            <a:pPr lvl="1"/>
            <a:r>
              <a:rPr lang="en-US" dirty="0" smtClean="0"/>
              <a:t>Pervious: 735 ft</a:t>
            </a:r>
          </a:p>
          <a:p>
            <a:r>
              <a:rPr lang="en-US" dirty="0" smtClean="0"/>
              <a:t>Slope: S=</a:t>
            </a:r>
            <a:r>
              <a:rPr lang="en-US" dirty="0" err="1" smtClean="0"/>
              <a:t>Δel</a:t>
            </a:r>
            <a:r>
              <a:rPr lang="en-US" dirty="0" smtClean="0"/>
              <a:t>/LHL</a:t>
            </a:r>
          </a:p>
          <a:p>
            <a:pPr lvl="1"/>
            <a:r>
              <a:rPr lang="en-US" dirty="0"/>
              <a:t>Impervious S=3.89%</a:t>
            </a:r>
          </a:p>
          <a:p>
            <a:pPr lvl="1"/>
            <a:r>
              <a:rPr lang="en-US" dirty="0"/>
              <a:t>Pervious S=3.41%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Delineation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825538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653125" y="64770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738533" cy="3877733"/>
          </a:xfrm>
        </p:spPr>
        <p:txBody>
          <a:bodyPr>
            <a:normAutofit/>
          </a:bodyPr>
          <a:lstStyle/>
          <a:p>
            <a:r>
              <a:rPr lang="en-US" dirty="0" smtClean="0"/>
              <a:t>Impervious</a:t>
            </a:r>
          </a:p>
          <a:p>
            <a:pPr lvl="1"/>
            <a:r>
              <a:rPr lang="en-US" dirty="0" smtClean="0"/>
              <a:t>CN = 98 (for impervious areas, paved parking lots etc.)</a:t>
            </a:r>
          </a:p>
          <a:p>
            <a:pPr lvl="2"/>
            <a:r>
              <a:rPr lang="en-US" dirty="0" smtClean="0"/>
              <a:t>Table 7.10 Runoff Curve Numbers for Urban Areas</a:t>
            </a:r>
          </a:p>
          <a:p>
            <a:pPr lvl="2"/>
            <a:r>
              <a:rPr lang="en-US" dirty="0" smtClean="0"/>
              <a:t>Introduction to Hydrology,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Pervious</a:t>
            </a:r>
          </a:p>
          <a:p>
            <a:pPr lvl="1"/>
            <a:r>
              <a:rPr lang="en-US" dirty="0" smtClean="0"/>
              <a:t>CN = 69 (for open lawn, fair condition, soil group B)</a:t>
            </a:r>
          </a:p>
          <a:p>
            <a:pPr lvl="2"/>
            <a:r>
              <a:rPr lang="en-US" dirty="0" smtClean="0"/>
              <a:t>USGS </a:t>
            </a:r>
            <a:r>
              <a:rPr lang="en-US" dirty="0" err="1" smtClean="0"/>
              <a:t>WebSoil</a:t>
            </a:r>
            <a:r>
              <a:rPr lang="en-US" dirty="0" smtClean="0"/>
              <a:t> Survey</a:t>
            </a:r>
          </a:p>
          <a:p>
            <a:pPr lvl="2"/>
            <a:r>
              <a:rPr lang="en-US" dirty="0" err="1" smtClean="0"/>
              <a:t>MbpB</a:t>
            </a:r>
            <a:r>
              <a:rPr lang="en-US" dirty="0" smtClean="0"/>
              <a:t>: </a:t>
            </a:r>
            <a:r>
              <a:rPr lang="en-US" dirty="0" err="1" smtClean="0"/>
              <a:t>Metapeake</a:t>
            </a:r>
            <a:r>
              <a:rPr lang="en-US" dirty="0" smtClean="0"/>
              <a:t> Loam</a:t>
            </a:r>
          </a:p>
          <a:p>
            <a:pPr lvl="3"/>
            <a:r>
              <a:rPr lang="en-US" dirty="0" smtClean="0"/>
              <a:t>Soil group 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Number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8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SCS Regression Method used to determine lag times for later use in HEC-HMS</a:t>
            </a:r>
          </a:p>
          <a:p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lag</a:t>
            </a:r>
            <a:r>
              <a:rPr lang="en-US" dirty="0" smtClean="0"/>
              <a:t> = (LHL</a:t>
            </a:r>
            <a:r>
              <a:rPr lang="en-US" baseline="30000" dirty="0" smtClean="0"/>
              <a:t>0.8</a:t>
            </a:r>
            <a:r>
              <a:rPr lang="en-US" dirty="0" smtClean="0"/>
              <a:t>*(S+1)</a:t>
            </a:r>
            <a:r>
              <a:rPr lang="en-US" baseline="30000" dirty="0" smtClean="0"/>
              <a:t>0.7</a:t>
            </a:r>
            <a:r>
              <a:rPr lang="en-US" dirty="0" smtClean="0"/>
              <a:t>)/(1900*Savg</a:t>
            </a:r>
            <a:r>
              <a:rPr lang="en-US" baseline="30000" dirty="0" smtClean="0"/>
              <a:t>0.5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S=1000/CN – 10</a:t>
            </a:r>
          </a:p>
          <a:p>
            <a:pPr lvl="1"/>
            <a:endParaRPr lang="en-US" dirty="0" smtClean="0"/>
          </a:p>
          <a:p>
            <a:r>
              <a:rPr lang="en-US" dirty="0" err="1"/>
              <a:t>T</a:t>
            </a:r>
            <a:r>
              <a:rPr lang="en-US" baseline="-25000" dirty="0" err="1"/>
              <a:t>lag</a:t>
            </a:r>
            <a:r>
              <a:rPr lang="en-US" dirty="0"/>
              <a:t> pervious = 0.184 hours = 11.06 minutes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lag</a:t>
            </a:r>
            <a:r>
              <a:rPr lang="en-US" dirty="0"/>
              <a:t> impervious = 0.054 hours = 3.22 minutes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Regression Method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8237"/>
            <a:ext cx="7408333" cy="3916363"/>
          </a:xfrm>
        </p:spPr>
        <p:txBody>
          <a:bodyPr/>
          <a:lstStyle/>
          <a:p>
            <a:r>
              <a:rPr lang="en-US" dirty="0" smtClean="0"/>
              <a:t>26 individual units</a:t>
            </a:r>
          </a:p>
          <a:p>
            <a:pPr lvl="1"/>
            <a:r>
              <a:rPr lang="en-US" dirty="0" smtClean="0"/>
              <a:t>20 have noticeable moisture</a:t>
            </a:r>
          </a:p>
          <a:p>
            <a:pPr lvl="1"/>
            <a:r>
              <a:rPr lang="en-US" dirty="0" smtClean="0"/>
              <a:t>15 have standing water</a:t>
            </a:r>
          </a:p>
          <a:p>
            <a:r>
              <a:rPr lang="en-US" dirty="0" smtClean="0"/>
              <a:t>Main concerns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ermite damage</a:t>
            </a:r>
          </a:p>
          <a:p>
            <a:pPr lvl="1"/>
            <a:r>
              <a:rPr lang="en-US" dirty="0" smtClean="0"/>
              <a:t>Mold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this a runoff or an infiltration problem?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32460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HEC-HMS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26268"/>
            <a:ext cx="7408333" cy="4331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HEC-HMS was used to determine the peak outflow and total losses affecting the area.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Sub-basins were created for each watershed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Sub-basin 1 – Impervious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Sub-basin 2- Pervious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Junction was created to connect the two sub-basins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Volume of total losses represents water infiltration that can contribute to flooding in crawlspaces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408333" cy="3450696"/>
          </a:xfrm>
        </p:spPr>
        <p:txBody>
          <a:bodyPr/>
          <a:lstStyle/>
          <a:p>
            <a:r>
              <a:rPr lang="en-US" dirty="0" smtClean="0"/>
              <a:t>Precipitation Depths were </a:t>
            </a:r>
            <a:r>
              <a:rPr lang="en-US" dirty="0"/>
              <a:t>entered for a 2-yr Design </a:t>
            </a:r>
            <a:r>
              <a:rPr lang="en-US" dirty="0" smtClean="0"/>
              <a:t>Storm for 1, 2, 3, 6, 12, and 24 hours (NOAA’s National Weather Service)</a:t>
            </a:r>
            <a:endParaRPr lang="en-US" dirty="0"/>
          </a:p>
          <a:p>
            <a:r>
              <a:rPr lang="en-US" dirty="0"/>
              <a:t>Intensity: 1 hour</a:t>
            </a:r>
          </a:p>
          <a:p>
            <a:r>
              <a:rPr lang="en-US" dirty="0"/>
              <a:t>Duration: 1 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4" name="Picture 3" descr="designstor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265" y="4583668"/>
            <a:ext cx="5945505" cy="1905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50460" y="521572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Impervious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477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Pervious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477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172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Losses: 2.59 inches</a:t>
            </a:r>
          </a:p>
          <a:p>
            <a:pPr lvl="1"/>
            <a:r>
              <a:rPr lang="en-US" dirty="0" smtClean="0"/>
              <a:t>Impervious: 0.12 inches</a:t>
            </a:r>
          </a:p>
          <a:p>
            <a:pPr lvl="1"/>
            <a:r>
              <a:rPr lang="en-US" dirty="0" smtClean="0"/>
              <a:t>Pervious: 2.47 inches</a:t>
            </a:r>
          </a:p>
          <a:p>
            <a:pPr lvl="1"/>
            <a:endParaRPr lang="en-US" dirty="0"/>
          </a:p>
          <a:p>
            <a:r>
              <a:rPr lang="en-US" dirty="0" smtClean="0"/>
              <a:t>Total Infiltration</a:t>
            </a:r>
          </a:p>
          <a:p>
            <a:pPr lvl="1"/>
            <a:r>
              <a:rPr lang="en-US" dirty="0" smtClean="0"/>
              <a:t>83,736 ft</a:t>
            </a:r>
            <a:r>
              <a:rPr lang="en-US" baseline="30000" dirty="0" smtClean="0"/>
              <a:t>2  </a:t>
            </a:r>
            <a:r>
              <a:rPr lang="en-US" dirty="0" smtClean="0"/>
              <a:t>* 2.59 in * (1 ft / 12 in) = 18,073 ft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designs will be based on infiltration values.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743200"/>
            <a:ext cx="7408333" cy="3276600"/>
          </a:xfrm>
        </p:spPr>
        <p:txBody>
          <a:bodyPr/>
          <a:lstStyle/>
          <a:p>
            <a:r>
              <a:rPr lang="en-US" b="1" dirty="0" smtClean="0"/>
              <a:t>Re-grading of the Soil</a:t>
            </a:r>
          </a:p>
          <a:p>
            <a:pPr lvl="1"/>
            <a:r>
              <a:rPr lang="en-US" dirty="0" smtClean="0"/>
              <a:t>Soil in certain areas lies above the sill plate</a:t>
            </a:r>
          </a:p>
          <a:p>
            <a:pPr lvl="1"/>
            <a:r>
              <a:rPr lang="en-US" dirty="0" smtClean="0"/>
              <a:t>Allows water to enter through the porous material into the crawl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 #1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91000"/>
            <a:ext cx="3410426" cy="2143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4800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1788" y="463132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Sill Plate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8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4" y="4860916"/>
            <a:ext cx="6154105" cy="19970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408333" cy="3450696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 and Install Sump Pumps</a:t>
            </a:r>
          </a:p>
          <a:p>
            <a:r>
              <a:rPr lang="en-US" dirty="0"/>
              <a:t>The units </a:t>
            </a:r>
            <a:r>
              <a:rPr lang="en-US" dirty="0" smtClean="0"/>
              <a:t>are divided </a:t>
            </a:r>
            <a:r>
              <a:rPr lang="en-US" dirty="0"/>
              <a:t>by concrete block foundation </a:t>
            </a:r>
            <a:r>
              <a:rPr lang="en-US" dirty="0" smtClean="0"/>
              <a:t>walls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looding </a:t>
            </a:r>
            <a:r>
              <a:rPr lang="en-US" dirty="0" smtClean="0"/>
              <a:t>is contained </a:t>
            </a:r>
            <a:r>
              <a:rPr lang="en-US" dirty="0"/>
              <a:t>within </a:t>
            </a:r>
            <a:r>
              <a:rPr lang="en-US" dirty="0" smtClean="0"/>
              <a:t>each unit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units were constructed, pre-formed pits were installed in each of the </a:t>
            </a:r>
            <a:r>
              <a:rPr lang="en-US" dirty="0" smtClean="0"/>
              <a:t>crawl space floors</a:t>
            </a:r>
            <a:endParaRPr lang="en-US" dirty="0"/>
          </a:p>
          <a:p>
            <a:r>
              <a:rPr lang="en-US" dirty="0" smtClean="0"/>
              <a:t>Design a pump to remove standing water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 #2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 #3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276345" cy="3809476"/>
          </a:xfrm>
        </p:spPr>
        <p:txBody>
          <a:bodyPr/>
          <a:lstStyle/>
          <a:p>
            <a:r>
              <a:rPr lang="en-US" b="1" dirty="0" smtClean="0"/>
              <a:t>Roof Water Collection System</a:t>
            </a:r>
          </a:p>
          <a:p>
            <a:r>
              <a:rPr lang="en-US" dirty="0" smtClean="0"/>
              <a:t>Design basin to collect roof water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eused within the Townhouses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ischarged away from the area</a:t>
            </a:r>
            <a:endParaRPr lang="en-US" dirty="0"/>
          </a:p>
        </p:txBody>
      </p:sp>
      <p:pic>
        <p:nvPicPr>
          <p:cNvPr id="1026" name="Picture 2" descr="http://www.aconcordcarpenter.com/wp-content/uploads/2011/01/rain_water_harvesting_overview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896856" cy="337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81558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5000" b="0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Site Location</a:t>
            </a:r>
          </a:p>
        </p:txBody>
      </p:sp>
      <p:sp>
        <p:nvSpPr>
          <p:cNvPr id="77" name="Shape 77"/>
          <p:cNvSpPr/>
          <p:nvPr/>
        </p:nvSpPr>
        <p:spPr>
          <a:xfrm>
            <a:off x="586450" y="2568625"/>
            <a:ext cx="4048125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78" name="Shape 78"/>
          <p:cNvSpPr/>
          <p:nvPr/>
        </p:nvSpPr>
        <p:spPr>
          <a:xfrm rot="1727282">
            <a:off x="3081852" y="4456172"/>
            <a:ext cx="231741" cy="564331"/>
          </a:xfrm>
          <a:prstGeom prst="rect">
            <a:avLst/>
          </a:prstGeom>
          <a:noFill/>
          <a:ln w="190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895000" y="1267300"/>
            <a:ext cx="3857625" cy="463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80" name="Shape 80"/>
          <p:cNvSpPr/>
          <p:nvPr/>
        </p:nvSpPr>
        <p:spPr>
          <a:xfrm rot="1473335">
            <a:off x="6554145" y="1895435"/>
            <a:ext cx="1388915" cy="3067129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81" name="Shape 81"/>
          <p:cNvCxnSpPr>
            <a:stCxn id="78" idx="0"/>
          </p:cNvCxnSpPr>
          <p:nvPr/>
        </p:nvCxnSpPr>
        <p:spPr>
          <a:xfrm rot="10800000" flipH="1">
            <a:off x="3333773" y="2806937"/>
            <a:ext cx="3437399" cy="1684199"/>
          </a:xfrm>
          <a:prstGeom prst="straightConnector1">
            <a:avLst/>
          </a:prstGeom>
          <a:noFill/>
          <a:ln w="19050" cap="flat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>
            <a:stCxn id="78" idx="3"/>
          </p:cNvCxnSpPr>
          <p:nvPr/>
        </p:nvCxnSpPr>
        <p:spPr>
          <a:xfrm>
            <a:off x="3299273" y="4794137"/>
            <a:ext cx="3790199" cy="240900"/>
          </a:xfrm>
          <a:prstGeom prst="straightConnector1">
            <a:avLst/>
          </a:prstGeom>
          <a:noFill/>
          <a:ln w="19050" cap="flat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Rectangle 2"/>
          <p:cNvSpPr/>
          <p:nvPr/>
        </p:nvSpPr>
        <p:spPr>
          <a:xfrm>
            <a:off x="8774257" y="640080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3</a:t>
            </a:fld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Cost for Fall Semester - $240.00</a:t>
            </a:r>
          </a:p>
          <a:p>
            <a:pPr lvl="1"/>
            <a:r>
              <a:rPr lang="en-US" dirty="0"/>
              <a:t>Groundwater Measurement Device - $220.00</a:t>
            </a:r>
          </a:p>
          <a:p>
            <a:pPr lvl="1"/>
            <a:r>
              <a:rPr lang="en-US" dirty="0"/>
              <a:t>Topographic Maps - $10.00</a:t>
            </a:r>
          </a:p>
          <a:p>
            <a:pPr lvl="1"/>
            <a:r>
              <a:rPr lang="en-US" dirty="0" smtClean="0"/>
              <a:t>PVC Pipe  - $10.00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Full Cost Estimate to be provided in Senior Project 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800" y="64008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252728"/>
          </a:xfrm>
        </p:spPr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46776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240"/>
            <a:ext cx="9144000" cy="43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and hydrologic analyses indicate infiltration as the main cause of the accumulation of water in the crawlspaces</a:t>
            </a:r>
          </a:p>
          <a:p>
            <a:r>
              <a:rPr lang="en-US" dirty="0" smtClean="0"/>
              <a:t>Senior Project II will consist of designing solutions to alleviate this problem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63000" y="648866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Comments?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800" y="6484835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6310" b="14702"/>
          <a:stretch/>
        </p:blipFill>
        <p:spPr>
          <a:xfrm>
            <a:off x="5943600" y="990600"/>
            <a:ext cx="2088107" cy="3707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 t="11710" r="28787" b="5948"/>
          <a:stretch/>
        </p:blipFill>
        <p:spPr bwMode="auto">
          <a:xfrm>
            <a:off x="457200" y="1418104"/>
            <a:ext cx="3619500" cy="4715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09800" y="3733800"/>
            <a:ext cx="2209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2500" t="50000" r="51250" b="30000"/>
          <a:stretch>
            <a:fillRect/>
          </a:stretch>
        </p:blipFill>
        <p:spPr bwMode="auto">
          <a:xfrm>
            <a:off x="4343400" y="4191000"/>
            <a:ext cx="217932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2133600" y="3810000"/>
            <a:ext cx="22098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771441" y="631023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3131" y="4121982"/>
            <a:ext cx="2362200" cy="211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presence of moisture be significantly reduced from the crawlspaces to </a:t>
            </a:r>
            <a:r>
              <a:rPr lang="en-US" dirty="0" smtClean="0"/>
              <a:t>minimize the </a:t>
            </a:r>
            <a:r>
              <a:rPr lang="en-US" dirty="0" smtClean="0"/>
              <a:t>likelihood of termites and mold?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10600" y="63246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Conduct hydrologic and soil analysis on the area in question to determine the properties of the watershed</a:t>
            </a:r>
          </a:p>
          <a:p>
            <a:r>
              <a:rPr lang="en-US" dirty="0" smtClean="0"/>
              <a:t>Apply the data to determine total losses for given design storms</a:t>
            </a:r>
          </a:p>
          <a:p>
            <a:pPr lvl="1"/>
            <a:r>
              <a:rPr lang="en-US" dirty="0" smtClean="0"/>
              <a:t>Computer Modeling (HEC-HMS)</a:t>
            </a:r>
          </a:p>
          <a:p>
            <a:r>
              <a:rPr lang="en-US" dirty="0" smtClean="0"/>
              <a:t>Develop a cost effective solution to remediate the problem previously stated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84835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Soil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Performed By:</a:t>
            </a:r>
          </a:p>
          <a:p>
            <a:r>
              <a:rPr lang="en-US" dirty="0" smtClean="0"/>
              <a:t>Kelly </a:t>
            </a:r>
            <a:r>
              <a:rPr lang="en-US" dirty="0" err="1" smtClean="0"/>
              <a:t>Hommen</a:t>
            </a:r>
            <a:r>
              <a:rPr lang="en-US" dirty="0" smtClean="0"/>
              <a:t> &amp; Elizabeth Lafferty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64008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15" y="2057400"/>
            <a:ext cx="6747933" cy="3992563"/>
          </a:xfrm>
        </p:spPr>
        <p:txBody>
          <a:bodyPr/>
          <a:lstStyle/>
          <a:p>
            <a:r>
              <a:rPr lang="en-US" dirty="0" smtClean="0"/>
              <a:t>Augured two test holes</a:t>
            </a:r>
          </a:p>
          <a:p>
            <a:pPr lvl="1"/>
            <a:r>
              <a:rPr lang="en-US" dirty="0" smtClean="0"/>
              <a:t>Collected soil samples 8.5 ft in depth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Conducted percolation tests in two locations</a:t>
            </a:r>
          </a:p>
          <a:p>
            <a:endParaRPr lang="en-US" dirty="0" smtClean="0"/>
          </a:p>
          <a:p>
            <a:r>
              <a:rPr lang="en-US" dirty="0" smtClean="0"/>
              <a:t>Installed a well for groundwater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table monitoring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237180" cy="242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667372" y="64008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821" t="9524" r="19636" b="6349"/>
          <a:stretch>
            <a:fillRect/>
          </a:stretch>
        </p:blipFill>
        <p:spPr bwMode="auto">
          <a:xfrm>
            <a:off x="228599" y="152400"/>
            <a:ext cx="8792737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953000" y="2895600"/>
            <a:ext cx="228600" cy="228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3276600"/>
            <a:ext cx="228600" cy="228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5181600"/>
            <a:ext cx="228600" cy="228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800600"/>
            <a:ext cx="228600" cy="228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3429000" y="3124200"/>
            <a:ext cx="762000" cy="304800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4038600" y="2209800"/>
            <a:ext cx="914400" cy="838200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</p:cNvCxnSpPr>
          <p:nvPr/>
        </p:nvCxnSpPr>
        <p:spPr>
          <a:xfrm rot="10800000">
            <a:off x="4191000" y="4953000"/>
            <a:ext cx="762000" cy="342900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4495800" y="4343400"/>
            <a:ext cx="838200" cy="533400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28194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Percolation Test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676400"/>
            <a:ext cx="1447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Monitoring Well / Boring Sample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47244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Boring Sample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386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Percolation Test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Test Locations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2872" y="64770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877B3BA-576E-4D32-8B71-1E1CDECDFD8A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665</TotalTime>
  <Words>866</Words>
  <Application>Microsoft Office PowerPoint</Application>
  <PresentationFormat>On-screen Show (4:3)</PresentationFormat>
  <Paragraphs>194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Stormwater Management:     TCNJ Townhouses South</vt:lpstr>
      <vt:lpstr>Introduction</vt:lpstr>
      <vt:lpstr>Site Location</vt:lpstr>
      <vt:lpstr>Photos</vt:lpstr>
      <vt:lpstr>Problem Statement</vt:lpstr>
      <vt:lpstr>Solution</vt:lpstr>
      <vt:lpstr>Soil Analysis</vt:lpstr>
      <vt:lpstr>Soil Analysis</vt:lpstr>
      <vt:lpstr>PowerPoint Presentation</vt:lpstr>
      <vt:lpstr>Soil Tests</vt:lpstr>
      <vt:lpstr>Soil Profile</vt:lpstr>
      <vt:lpstr>Permeability </vt:lpstr>
      <vt:lpstr>Ground Water Well</vt:lpstr>
      <vt:lpstr>Soil Analysis Conclusion</vt:lpstr>
      <vt:lpstr>Hydrologic Analysis</vt:lpstr>
      <vt:lpstr>Watershed Delineation</vt:lpstr>
      <vt:lpstr>Watershed Delineation</vt:lpstr>
      <vt:lpstr>Curve Number</vt:lpstr>
      <vt:lpstr>SCS Regression Method</vt:lpstr>
      <vt:lpstr>Computer Modeling</vt:lpstr>
      <vt:lpstr>Setup</vt:lpstr>
      <vt:lpstr>Input</vt:lpstr>
      <vt:lpstr>Impervious Results</vt:lpstr>
      <vt:lpstr>Pervious Results</vt:lpstr>
      <vt:lpstr>Junction Results</vt:lpstr>
      <vt:lpstr>Final Results</vt:lpstr>
      <vt:lpstr>Proposed Solution #1</vt:lpstr>
      <vt:lpstr>Proposed Solution #2</vt:lpstr>
      <vt:lpstr>Proposed Solution #3</vt:lpstr>
      <vt:lpstr>Budget</vt:lpstr>
      <vt:lpstr>Gantt Chart</vt:lpstr>
      <vt:lpstr>Conclusion</vt:lpstr>
      <vt:lpstr>Questions / Comments?</vt:lpstr>
    </vt:vector>
  </TitlesOfParts>
  <Company>TCNJ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Management:     TCNJ Townhouses South</dc:title>
  <dc:creator>The College of New Jersey</dc:creator>
  <cp:lastModifiedBy>The College of New Jersey</cp:lastModifiedBy>
  <cp:revision>77</cp:revision>
  <cp:lastPrinted>2012-12-03T14:30:56Z</cp:lastPrinted>
  <dcterms:created xsi:type="dcterms:W3CDTF">2012-11-07T01:04:23Z</dcterms:created>
  <dcterms:modified xsi:type="dcterms:W3CDTF">2012-12-05T00:30:30Z</dcterms:modified>
</cp:coreProperties>
</file>